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302" r:id="rId10"/>
    <p:sldId id="305" r:id="rId11"/>
    <p:sldId id="303" r:id="rId12"/>
    <p:sldId id="304" r:id="rId13"/>
    <p:sldId id="266" r:id="rId14"/>
    <p:sldId id="273" r:id="rId15"/>
    <p:sldId id="306" r:id="rId16"/>
    <p:sldId id="274" r:id="rId17"/>
    <p:sldId id="267" r:id="rId18"/>
    <p:sldId id="275" r:id="rId19"/>
    <p:sldId id="296" r:id="rId20"/>
    <p:sldId id="277" r:id="rId21"/>
    <p:sldId id="279" r:id="rId22"/>
    <p:sldId id="287" r:id="rId23"/>
    <p:sldId id="295" r:id="rId24"/>
    <p:sldId id="268" r:id="rId25"/>
    <p:sldId id="289" r:id="rId26"/>
    <p:sldId id="291" r:id="rId27"/>
    <p:sldId id="290" r:id="rId28"/>
    <p:sldId id="301" r:id="rId29"/>
    <p:sldId id="269" r:id="rId30"/>
    <p:sldId id="259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1"/>
    <p:restoredTop sz="84383"/>
  </p:normalViewPr>
  <p:slideViewPr>
    <p:cSldViewPr snapToGrid="0" snapToObjects="1">
      <p:cViewPr>
        <p:scale>
          <a:sx n="114" d="100"/>
          <a:sy n="114" d="100"/>
        </p:scale>
        <p:origin x="2232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251E-5B5D-5A4D-A5C0-4D788545FB98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F6B4-D15E-1B4A-AA86-D3349133ED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63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안녕하세요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인턴십을 진행하고 있는 김세준입니다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인턴십 과제인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대한 </a:t>
            </a:r>
            <a:r>
              <a:rPr kumimoji="1" lang="ko-KR" altLang="en-US" dirty="0" smtClean="0"/>
              <a:t>중간발표를 시작하도록 하겠습니다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615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원본 파일을 메인 화면에 작은 크기로 보여주는 것은 네트워크 낭비가 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그래서 파일마다 </a:t>
            </a:r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을 만들어 메인 화면에 로딩해 네트워크 사용량을 줄이도록 할 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은 원본파일의 비율을 유지하며 원하는 크기로 사진을 생성할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72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이미지가 많이 로딩되는 서비스이기 때문에 많은 사진을 한번에 로딩한다면 웹 페이지의 성능에 악영향을 줄것입니다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때문에 스크롤이 바닥에 도착하는 이벤트를 케치하여 다음 리소스를 로딩하는 레이지 로딩을 적용하여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이러한 문제를 줄이도록 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849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게시물의 </a:t>
            </a:r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를 클릭하면 보시는 것처럼 원본 사진을 확인 가능합니다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사진이 여러장이라면 좌우로 이동하며 플리킹을 통해 사진을 확인 할 수있습니다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107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파일서버에 대해서 살펴보도록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47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파일 서버는 클러스터로 구성중입니다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클러스터란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각기 다른 서버를 묶어서 하나의 시스템같이 동작하게 함으로써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클라이언트들에게 고가용성의 시스템을 제공하는 것을 의미합니다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때문에 클러스터는 여러 장애에 대응이 가능해 지고 지속적으로 서비스를 제공할 수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분산 시스템의 상태정보나 설정 정보를 유지하기 위해 코디네이션 서비스를 사용하는데 코디네이션 서비스의 장애는 전체시스템의 장애를 유발하기 때문에 이중화를 통한 고가용성을 제공해야 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8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코디네이션 서비스인 주키퍼는 시스템 장애에도 이중화와 고가용성을 제공하여 분산 시스템의 상태 정보나 설정 정보등을 유지에 도움을 주기 때문에 대표적인 코디네이션 서비스 시스템입니다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주키퍼의 기능은 디렉토리 구조 기반으로 </a:t>
            </a:r>
            <a:r>
              <a:rPr kumimoji="1" lang="en-US" altLang="ko-KR" dirty="0" err="1" smtClean="0"/>
              <a:t>znode</a:t>
            </a:r>
            <a:r>
              <a:rPr kumimoji="1" lang="ko-KR" altLang="en-US" dirty="0" smtClean="0"/>
              <a:t>라는 데이터 저장 객체를 제공하고 이 객체에 데이터를 넣고 빼는 기능을  제공합니다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9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파일 서버의 요청은 </a:t>
            </a:r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로 보내지며 </a:t>
            </a:r>
            <a:r>
              <a:rPr kumimoji="1" lang="en-US" altLang="ko-KR" dirty="0" smtClean="0"/>
              <a:t>URI</a:t>
            </a:r>
            <a:r>
              <a:rPr kumimoji="1" lang="ko-KR" altLang="en-US" dirty="0" smtClean="0"/>
              <a:t>는 자원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는 정해진 행동을 의미하며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URI</a:t>
            </a:r>
            <a:r>
              <a:rPr kumimoji="1" lang="ko-KR" altLang="en-US" dirty="0" smtClean="0"/>
              <a:t>을 통해 해당요청이 어떤 작업을 수행하는지 표현합니다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예를 들어 </a:t>
            </a:r>
            <a:r>
              <a:rPr kumimoji="1" lang="en-US" altLang="ko-KR" dirty="0" smtClean="0"/>
              <a:t>127.0.0.1:8080/file</a:t>
            </a:r>
            <a:r>
              <a:rPr kumimoji="1" lang="ko-KR" altLang="en-US" dirty="0" smtClean="0"/>
              <a:t>로 요청을 보낼때 </a:t>
            </a:r>
            <a:r>
              <a:rPr kumimoji="1" lang="en-US" altLang="ko-KR" dirty="0" smtClean="0"/>
              <a:t>GET</a:t>
            </a:r>
            <a:r>
              <a:rPr kumimoji="1" lang="ko-KR" altLang="en-US" dirty="0" smtClean="0"/>
              <a:t>일 경우 파일의 정보를 조회하는 요청이 되고 </a:t>
            </a:r>
            <a:r>
              <a:rPr kumimoji="1" lang="en-US" altLang="ko-KR" dirty="0" smtClean="0"/>
              <a:t>POST</a:t>
            </a:r>
            <a:r>
              <a:rPr kumimoji="1" lang="ko-KR" altLang="en-US" dirty="0" smtClean="0"/>
              <a:t>일 경우에는 새로운 리소스를 생성하는 작업을 수행할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575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의 주 기능인 추천 기능에 대해 알고리즘을 설명하고 처리해야하는 데이터의 특징에 대해 말씀들이도록 하겠습니다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또한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영화를 통한 기본적인 예제를 통해 데이터 셋과 결과에 대해 말씀들이도록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571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우선 추천 서비스의 전제로 사용자들의 과거 경향이 미래에도 그대로 유지될 것이고 이미지에 대한 선호도가 유유상종으로 그룹에 속한 이미지를 좋아하면 그 그룹에 다른 이미지도 좋아한다는 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제가 추천 서비스로 사용할 방법은 콜라보레이티브 필터링입니다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콜라보레이티브 필터링은 유저나 아이템을 기반으로 선호도를 예측하는 방법을 사용합니다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유저 기반 콜라보레이티브 필터링은 나와 유사한 유저를 찾고 교집합에 포함되지 않은 아이템을 추천해주는 방법입니다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 자체의 정보없이 추천이 가능하고 알고리즘이 간단하다는 장점이 있고 단점으로는 신규이용자에 대한 정보가 없어 추천이 어럽다는 단점이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 기반 콜라보레이티브는 내가 소비한 아이템에 대해 유사한 아이템을 찾아 추천해주는 방법입니다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아이템자체의 정보없이 추천이 가능하고 신규 사용자에 대해서 추천이 가능합니다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단점은 신규가입자에 대해 정보가 부족하면 정확도가 많이 떨어지게 됩니다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301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콜라보레이트브 필터링을 구현하는 방법은 여러가지가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코사인 유사도 측정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피어슨 상관계수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유클리디언 거리측정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타니모토 계수 등 여러 방법이 있습니다</a:t>
            </a:r>
            <a:r>
              <a:rPr lang="en-US" altLang="ko-K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ko-KR" altLang="en-US" dirty="0" smtClean="0"/>
              <a:t>코사인 유사도와 피어슨 상관계수는 좌표평면상에 나타낸 유저의 사잇각을 구해 코사인 값을 이용하는 방법입니다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두 변수의 상관관계가 크면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적으면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 서로 대립하는 연관성을 가지면 </a:t>
            </a:r>
            <a:r>
              <a:rPr kumimoji="1" lang="en-US" altLang="ko-KR" dirty="0" smtClean="0"/>
              <a:t>-1</a:t>
            </a:r>
            <a:r>
              <a:rPr kumimoji="1" lang="ko-KR" altLang="en-US" dirty="0" smtClean="0"/>
              <a:t>의 값을 가지게 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유클리디언 유사도는 좌표로 나타내어진 두 유저의 거리를 측정하여 유사도를 측정하는 방법입니다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타니모토 계수는 유저가 소비한 아이템을 통해 교집합이 많은 유저들을 한 그룹으로 묶고 유사한 그룹간에 교집합을 뺀 나머지 아이템을 추천하는 방법입니다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0~1</a:t>
            </a:r>
            <a:r>
              <a:rPr kumimoji="1" lang="ko-KR" altLang="en-US" dirty="0" smtClean="0"/>
              <a:t>의 값을 가지고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일면 연관이 없고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이면 같은 분류의 아이템입니다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03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발표 순서는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이 어떤 프로젝트인지 이야기하고 주요 기술에 대해 발표하겠습니다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끝으로 진행사항 및 앞으로의 계획에 대해 이야기 </a:t>
            </a:r>
            <a:r>
              <a:rPr kumimoji="1" lang="ko-KR" altLang="en-US" dirty="0" smtClean="0"/>
              <a:t>하며 </a:t>
            </a:r>
            <a:r>
              <a:rPr kumimoji="1" lang="ko-KR" altLang="en-US" dirty="0" smtClean="0"/>
              <a:t>마무리하도록 하겠습니다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19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콜라보레이티브 필털링은 유저의 데이터가 부족할 경우 제대로된 결과를 얻기 힘든 단점이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이점을 보안하기 위해 콘텐츠 베이스 필터링을 통해 서비스에 등록된 게시물의 카테고리를 분류한뒤 저장할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baseline="0" dirty="0" smtClean="0"/>
              <a:t>초기 이용자에 대해 가입시 관심 카테고리를 입력받고 이에 대해 콘텐츠 베이스로 얻어진 결과를 바탕으로 추천을 진행할 생각입니다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790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Outstagram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에서 </a:t>
            </a:r>
            <a:r>
              <a:rPr kumimoji="1" lang="ko-KR" altLang="en-US" dirty="0" smtClean="0"/>
              <a:t>추천에 사용할 피쳐는 좋아요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조회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친구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해시태그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본문내용입니다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에서는 임플릭트 피드백을 통해 얻을 수 있는 좋아요와 조회 친구관계를 콜라보레이티브 필터링에 적용할 것이기 때문에 피드백의 수치화 하는 작업이 필요합니다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친구로 등록되어 있으면 점수를 주고 좋아요와 조회 유무에 대해 점수를 더해서 추천을 진행해볼 예정입니다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본문내용이나 해시태그는 </a:t>
            </a:r>
            <a:r>
              <a:rPr kumimoji="1" lang="en-US" altLang="ko-KR" dirty="0" smtClean="0"/>
              <a:t>Content based filtering</a:t>
            </a:r>
            <a:r>
              <a:rPr kumimoji="1" lang="ko-KR" altLang="en-US" dirty="0" smtClean="0"/>
              <a:t>에 활용할 계획입니다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44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다음은 </a:t>
            </a:r>
            <a:r>
              <a:rPr kumimoji="1" lang="en-US" altLang="ko-KR" dirty="0" smtClean="0"/>
              <a:t>mahout</a:t>
            </a:r>
            <a:r>
              <a:rPr kumimoji="1" lang="ko-KR" altLang="en-US" dirty="0" smtClean="0"/>
              <a:t>의 기본적인 예제로 영화 선호도 데이터를 이용해서 해당 유저에게 영화를 추천해주는 예제입니다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유저베이스 아이템 베이스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입력데이터 설명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결과 설명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709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지금까지 추천서비스의 필요성과 어떻게 구현할지에 대해 이야기했습니다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추천 서비스는 좋은 점이 많지만 문제점에 대해서 짚고 가겠습니다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추천 서비스에는 필터 버블이라는 문제가 발생할 수있습니다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필터 버블이란 개인 성향에 최적화된 결과를 제공하여 정보 편식이 유발하고 개인의 고정관념과 편견을 강화하는 현상을 의미합니다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뉴스에서 큰 이슈를 보이고 있는데요 미국 대선때 페이스북을 통해 각 후보자의 가짜뉴스가 급격하게 늘어났고 이러한 영향으로 트럼프 대통령이 당선되는데 영향을 줬다는 평가도 하고있습니다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또한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우리나라에서도 개인의 정치성향에 따라 제공되는 뉴스들이 극명하게 다르게 나타나는걸 볼 수 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이에 페이스북은 적극적으로 개입하겠다는 입장을 보였으며 반대 입장에는 표현에 자유를 외치며 반대를 하고있습니다</a:t>
            </a:r>
            <a:r>
              <a:rPr kumimoji="1" lang="en-US" altLang="ko-KR" dirty="0" smtClean="0"/>
              <a:t>.</a:t>
            </a:r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0320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마지막으로 보안에 대한 이야기를 하고 마치도록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3489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우선 패킷을 암호화하는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http</a:t>
            </a:r>
            <a:r>
              <a:rPr kumimoji="1" lang="ko-KR" altLang="en-US" dirty="0" smtClean="0"/>
              <a:t>요청시 </a:t>
            </a:r>
            <a:r>
              <a:rPr kumimoji="1" lang="en-US" altLang="ko-KR" dirty="0" smtClean="0"/>
              <a:t>ssl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layer</a:t>
            </a:r>
            <a:r>
              <a:rPr kumimoji="1" lang="ko-KR" altLang="en-US" dirty="0" smtClean="0"/>
              <a:t>를 이용해 암호화된 패킷을 주고 받을 수 있도록 해줍니다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왼쪽사진은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적용하기 전에 와이어샤크를 이용해서 패킷을 확인 했을때 평문으로 작성된 것을 확인할 수있고 </a:t>
            </a:r>
            <a:endParaRPr kumimoji="1" lang="en-US" altLang="ko-KR" dirty="0" smtClean="0"/>
          </a:p>
          <a:p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를 적용한 후에는 알아 볼 수 없는 내용으로 암호화된것을 확인할 수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이런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에 사용할 인증서는 </a:t>
            </a:r>
            <a:r>
              <a:rPr kumimoji="1" lang="en-US" altLang="ko-KR" dirty="0" smtClean="0"/>
              <a:t>Let’s Encrypt</a:t>
            </a:r>
            <a:r>
              <a:rPr kumimoji="1" lang="ko-KR" altLang="en-US" dirty="0" smtClean="0"/>
              <a:t>이며 비싼 인증서 때문에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의 대중화가 어렵다는 판단에서 무료로 </a:t>
            </a:r>
            <a:r>
              <a:rPr kumimoji="1" lang="en-US" altLang="ko-KR" dirty="0" smtClean="0"/>
              <a:t>ssl</a:t>
            </a:r>
            <a:r>
              <a:rPr kumimoji="1" lang="ko-KR" altLang="en-US" dirty="0" smtClean="0"/>
              <a:t>인증서를 제공하는 인증기관입니다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 통신을 하기위해서는 핸드쉐이크라는 단계를 거쳐야 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처음에 브라우저는 서버에 서버에 자신의 암호화 리스트와 난수를 만드렁 전송합니다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이를 전달받은 서버는 서버의 난수값과 인증서의 공개키를 전달해줍니다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난수값이 두개를 가지게 된 클라이언트는 둘을 조합하여 대칭키를 만들고 공개키로 암호화 해서 서버에 전달합니다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이후 무결성 검증을 거친 후 대칭키를 이용한 암호화 통신을 진행합니다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611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Cross</a:t>
            </a:r>
            <a:r>
              <a:rPr kumimoji="1" lang="en-US" altLang="ko-KR" baseline="0" dirty="0" smtClean="0"/>
              <a:t> site script</a:t>
            </a:r>
            <a:r>
              <a:rPr kumimoji="1" lang="ko-KR" altLang="en-US" baseline="0" dirty="0" smtClean="0"/>
              <a:t>는 사용자가 텍스트를 입력하는 공간에 스크립트를 악의적으로 추가하여 공격하는 방식입니다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실제 사례로 트위터에 </a:t>
            </a:r>
            <a:r>
              <a:rPr kumimoji="1" lang="en-US" altLang="ko-KR" baseline="0" dirty="0" smtClean="0"/>
              <a:t>js</a:t>
            </a:r>
            <a:r>
              <a:rPr kumimoji="1" lang="ko-KR" altLang="en-US" baseline="0" dirty="0" smtClean="0"/>
              <a:t>코드를 삽입하여 이를 본 유저는 자동으로 리트윗을 하게 만든적이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그 결과 </a:t>
            </a:r>
            <a:r>
              <a:rPr kumimoji="1" lang="en-US" altLang="ko-KR" baseline="0" dirty="0" smtClean="0"/>
              <a:t>7</a:t>
            </a:r>
            <a:r>
              <a:rPr kumimoji="1" lang="ko-KR" altLang="en-US" baseline="0" dirty="0" smtClean="0"/>
              <a:t>만여명의 사람들이 리트윗을 하게 되었고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만약 해커가 악의적인 마음을 먹고 공격했다면 큰 피해를 가져올 수 있었습니다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지금 개발중인 </a:t>
            </a:r>
            <a:r>
              <a:rPr kumimoji="1" lang="en-US" altLang="ko-KR" baseline="0" dirty="0" smtClean="0"/>
              <a:t>Outstagram</a:t>
            </a:r>
            <a:r>
              <a:rPr kumimoji="1" lang="ko-KR" altLang="en-US" baseline="0" dirty="0" smtClean="0"/>
              <a:t>에서도 사용자가 게시물을 등록할때 본문내용을 입력하는 부분이 있기때문에 </a:t>
            </a:r>
            <a:r>
              <a:rPr kumimoji="1" lang="en-US" altLang="ko-KR" baseline="0" dirty="0" smtClean="0"/>
              <a:t>xss filter</a:t>
            </a:r>
            <a:r>
              <a:rPr kumimoji="1" lang="ko-KR" altLang="en-US" baseline="0" dirty="0" smtClean="0"/>
              <a:t>를 추가하여 이를 방어할 계획입니다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569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인증 인가</a:t>
            </a:r>
            <a:endParaRPr kumimoji="1" lang="en-US" altLang="ko-KR" dirty="0" smtClean="0"/>
          </a:p>
          <a:p>
            <a:r>
              <a:rPr kumimoji="1" lang="ko-KR" altLang="en-US" dirty="0" smtClean="0"/>
              <a:t>로그인 접근 권한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178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55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은 이름에서 알 수있듯이 인스타그램과 </a:t>
            </a:r>
            <a:r>
              <a:rPr kumimoji="1" lang="ko-KR" altLang="en-US" dirty="0" smtClean="0"/>
              <a:t>같은 </a:t>
            </a:r>
            <a:r>
              <a:rPr kumimoji="1" lang="ko-KR" altLang="en-US" dirty="0" smtClean="0"/>
              <a:t>사진 공유 서비스입니다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Instagram</a:t>
            </a:r>
            <a:r>
              <a:rPr kumimoji="1" lang="ko-KR" altLang="en-US" dirty="0" smtClean="0"/>
              <a:t>은 친구들의 게시물을 보고 좋아요나 댓글참여등의 활동을 통해 얻어진 정보를 바탕으로 사용자에게 알맞은 광고를 추천하고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저는 사진공유 기능에 중심을 두고 사용자의 여러 활동을 통해 얻어진 정보를 바탕으로 사진을 추천하는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을 개발하기로 하였습니다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92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작년 한 해 개봉한 영화의 수를 알고 계신가요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한국영화는 </a:t>
            </a:r>
            <a:r>
              <a:rPr kumimoji="1" lang="en-US" altLang="ko-KR" dirty="0" smtClean="0"/>
              <a:t>123</a:t>
            </a:r>
            <a:r>
              <a:rPr kumimoji="1" lang="ko-KR" altLang="en-US" dirty="0" smtClean="0"/>
              <a:t>편이고 해외 영화는 </a:t>
            </a:r>
            <a:r>
              <a:rPr kumimoji="1" lang="en-US" altLang="ko-KR" dirty="0" smtClean="0"/>
              <a:t>715</a:t>
            </a:r>
            <a:r>
              <a:rPr kumimoji="1" lang="ko-KR" altLang="en-US" dirty="0" smtClean="0"/>
              <a:t>편입니다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더욱이 </a:t>
            </a:r>
            <a:r>
              <a:rPr kumimoji="1" lang="en-US" altLang="ko-KR" dirty="0" smtClean="0"/>
              <a:t>Sns</a:t>
            </a:r>
            <a:r>
              <a:rPr kumimoji="1" lang="ko-KR" altLang="en-US" dirty="0" smtClean="0"/>
              <a:t>를 통해 생산되는 콘텐츠 수는 이보다 많은 양이 생산되기 때문에 추천 서비스가 없이 콘텐츠를 이용한다면 보고싶은 콘텐츠를 찾기위해 많은 시간을 소비해야 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 추천 서비스를 통해 구글 뉴스의 이용과 아마존의 상품구매에서 </a:t>
            </a:r>
            <a:r>
              <a:rPr kumimoji="1" lang="en-US" altLang="ko-KR" dirty="0" smtClean="0"/>
              <a:t>30~40</a:t>
            </a:r>
            <a:r>
              <a:rPr kumimoji="1" lang="ko-KR" altLang="en-US" dirty="0" smtClean="0"/>
              <a:t>퍼센트 정도를 차지하고있습니다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넷플릭스는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만 달러의 상금을 걸고 추천 알고리즘 대회를 열어 알고리즘을 개선하는등 추천을 통해 미국의 전체 트레픽중 </a:t>
            </a:r>
            <a:r>
              <a:rPr kumimoji="1" lang="en-US" altLang="ko-KR" dirty="0" smtClean="0"/>
              <a:t>35</a:t>
            </a:r>
            <a:r>
              <a:rPr kumimoji="1" lang="ko-KR" altLang="en-US" dirty="0" smtClean="0"/>
              <a:t>퍼센트를 차지하게 되었고 수익의 </a:t>
            </a:r>
            <a:r>
              <a:rPr kumimoji="1" lang="en-US" altLang="ko-KR" dirty="0" smtClean="0"/>
              <a:t>2/3</a:t>
            </a:r>
            <a:r>
              <a:rPr kumimoji="1" lang="ko-KR" altLang="en-US" dirty="0" smtClean="0"/>
              <a:t>가 추천 서비스를 통해 발생하고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사용자의 시간을 절약하고 많은 사용자를 끓어 들일 수 있는 점때문에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을 만들기 시작하였습니다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2016</a:t>
            </a:r>
            <a:r>
              <a:rPr kumimoji="1" lang="ko-KR" altLang="en-US" dirty="0" smtClean="0"/>
              <a:t>년 한국 영화산업 결산 영화진흥위원회 산업정책연구팀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17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ko-KR" altLang="en-US" dirty="0" smtClean="0"/>
              <a:t>프로젝트를 시작하면서 우선 어플리케이션 아키텍처를 작성해보았습니다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사용자는 웹 메인을 통해 필요한 정보를 요청하고 뷰를 반환받게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다른 파일에 대한 처리나 추천에 대한 로직은 사용자는 알필요없이 웹 메인을 통하면</a:t>
            </a:r>
            <a:endParaRPr kumimoji="1" lang="en-US" altLang="ko-KR" dirty="0" smtClean="0"/>
          </a:p>
          <a:p>
            <a:r>
              <a:rPr kumimoji="1" lang="ko-KR" altLang="en-US" dirty="0" smtClean="0"/>
              <a:t>서비스를 받을 수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파일 서버는 클러스터링으로 구성하였고 이를 </a:t>
            </a:r>
            <a:r>
              <a:rPr kumimoji="1" lang="en-US" altLang="ko-KR" dirty="0" smtClean="0"/>
              <a:t>zookeeper</a:t>
            </a:r>
            <a:r>
              <a:rPr kumimoji="1" lang="ko-KR" altLang="en-US" dirty="0" smtClean="0"/>
              <a:t>를 통해 관리할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실제로는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대의 서버를 이용하지만 클러스터링을 통해 하나의 서버인 것 처럼 사용이 가능합니다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또한 노드의 추가 삭제도 또한 용의합니다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추천은   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45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ER Diagram</a:t>
            </a:r>
            <a:r>
              <a:rPr kumimoji="1" lang="ko-KR" altLang="en-US" dirty="0" smtClean="0"/>
              <a:t>을 작성해보았습니다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여기서 하나의 특이한 점은 </a:t>
            </a:r>
            <a:r>
              <a:rPr kumimoji="1" lang="en-US" altLang="ko-KR" dirty="0" smtClean="0"/>
              <a:t>Post_Like</a:t>
            </a:r>
            <a:r>
              <a:rPr kumimoji="1" lang="ko-KR" altLang="en-US" dirty="0" smtClean="0"/>
              <a:t>이 있음에도</a:t>
            </a:r>
            <a:r>
              <a:rPr kumimoji="1" lang="en-US" altLang="ko-KR" dirty="0" smtClean="0"/>
              <a:t> Post</a:t>
            </a:r>
            <a:r>
              <a:rPr kumimoji="1" lang="en-US" altLang="ko-KR" baseline="0" dirty="0" smtClean="0"/>
              <a:t> </a:t>
            </a:r>
            <a:r>
              <a:rPr kumimoji="1" lang="en-US" altLang="ko-KR" dirty="0" smtClean="0"/>
              <a:t>table</a:t>
            </a:r>
            <a:r>
              <a:rPr kumimoji="1" lang="ko-KR" altLang="en-US" dirty="0" smtClean="0"/>
              <a:t>을 보시면  </a:t>
            </a:r>
            <a:r>
              <a:rPr kumimoji="1" lang="en-US" altLang="ko-KR" dirty="0" smtClean="0"/>
              <a:t>Like column</a:t>
            </a:r>
            <a:r>
              <a:rPr kumimoji="1" lang="ko-KR" altLang="en-US" dirty="0" smtClean="0"/>
              <a:t>를 추가로 가지고 있는 것을 볼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이는 </a:t>
            </a:r>
            <a:r>
              <a:rPr kumimoji="1" lang="ko-KR" altLang="en-US" baseline="0" dirty="0" smtClean="0"/>
              <a:t>중복이 되지만 게시물의 좋아요 갯수를 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SELECT</a:t>
            </a:r>
            <a:r>
              <a:rPr kumimoji="1" lang="ko-KR" altLang="en-US" baseline="0" dirty="0" smtClean="0"/>
              <a:t>하기 위해서는 </a:t>
            </a:r>
            <a:r>
              <a:rPr kumimoji="1" lang="en-US" altLang="ko-KR" baseline="0" dirty="0" smtClean="0"/>
              <a:t>POST_LIKE</a:t>
            </a:r>
            <a:r>
              <a:rPr kumimoji="1" lang="ko-KR" altLang="en-US" baseline="0" dirty="0" smtClean="0"/>
              <a:t>의 전체 내용을 찾아서 해당 </a:t>
            </a:r>
            <a:r>
              <a:rPr kumimoji="1" lang="en-US" altLang="ko-KR" baseline="0" dirty="0" smtClean="0"/>
              <a:t>Post_id</a:t>
            </a:r>
            <a:r>
              <a:rPr kumimoji="1" lang="ko-KR" altLang="en-US" baseline="0" dirty="0" smtClean="0"/>
              <a:t>를 가진 로우의 수를 카운트한다는 점때문에 비효율적일 것이라 판단하였습니다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결국 비정규화를 통해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게시물의 좋아요에 大寒 부담을 줄이도록 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비정규화로 발생 할 수있는 문제는 동기화 실패등의 이슈가 있을 수 있기 때문에 이에 대해 주기적인 체크와 </a:t>
            </a:r>
            <a:r>
              <a:rPr kumimoji="1" lang="en-US" altLang="ko-KR" baseline="0" dirty="0" smtClean="0"/>
              <a:t>Post_Like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Post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table</a:t>
            </a:r>
            <a:r>
              <a:rPr kumimoji="1" lang="ko-KR" altLang="en-US" baseline="0" dirty="0" smtClean="0"/>
              <a:t>의 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Like</a:t>
            </a:r>
            <a:r>
              <a:rPr kumimoji="1" lang="ko-KR" altLang="en-US" baseline="0" dirty="0" smtClean="0"/>
              <a:t> 증감에 대해 하나의 트렌젝션으로 처리할 수 있도록 할 계획입니다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또한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제가 개발하고 있는 </a:t>
            </a:r>
            <a:r>
              <a:rPr kumimoji="1" lang="en-US" altLang="ko-KR" baseline="0" dirty="0" smtClean="0"/>
              <a:t>Outstagram</a:t>
            </a:r>
            <a:r>
              <a:rPr kumimoji="1" lang="ko-KR" altLang="en-US" baseline="0" dirty="0" smtClean="0"/>
              <a:t>은 </a:t>
            </a:r>
            <a:r>
              <a:rPr kumimoji="1" lang="en-US" altLang="ko-KR" baseline="0" dirty="0" smtClean="0"/>
              <a:t>userid</a:t>
            </a:r>
            <a:r>
              <a:rPr kumimoji="1" lang="ko-KR" altLang="en-US" baseline="0" dirty="0" smtClean="0"/>
              <a:t>를 기반으로 많은 쿼리문을 사용하기 때문에 </a:t>
            </a:r>
            <a:r>
              <a:rPr kumimoji="1" lang="en-US" altLang="ko-KR" baseline="0" dirty="0" smtClean="0"/>
              <a:t>UserId</a:t>
            </a:r>
            <a:r>
              <a:rPr kumimoji="1" lang="ko-KR" altLang="en-US" baseline="0" dirty="0" smtClean="0"/>
              <a:t>를 인덱스로 지정하였습니다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76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지금까지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의 개요에 대해 말씀드렸습니다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다음에는 주요 기술에 대해 이야기 하도록 하겠습니다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주요기술은 </a:t>
            </a:r>
            <a:r>
              <a:rPr kumimoji="1" lang="en-US" altLang="ko-KR" dirty="0" smtClean="0"/>
              <a:t>u f r s</a:t>
            </a:r>
            <a:r>
              <a:rPr kumimoji="1" lang="ko-KR" altLang="en-US" dirty="0" smtClean="0"/>
              <a:t>순으로 발표하도록 하겠습니다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16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UI</a:t>
            </a:r>
            <a:r>
              <a:rPr kumimoji="1" lang="ko-KR" altLang="en-US" dirty="0" smtClean="0"/>
              <a:t>는 화면을 보여주기 위한 템플릿인 </a:t>
            </a:r>
            <a:r>
              <a:rPr kumimoji="1" lang="en-US" altLang="ko-KR" dirty="0" smtClean="0"/>
              <a:t>Bootstrap</a:t>
            </a:r>
            <a:r>
              <a:rPr kumimoji="1" lang="ko-KR" altLang="en-US" dirty="0" smtClean="0"/>
              <a:t>과 프로젝트의 주 리소시인 이미지에 대한 처리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게시물을 어떻게 로딩할지와 어떻게 보일지에대해 이야기 하도록 하겠습니다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1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Bootstrap</a:t>
            </a:r>
            <a:r>
              <a:rPr kumimoji="1" lang="ko-KR" altLang="en-US" dirty="0" smtClean="0"/>
              <a:t>은 화면을 유아이를 쉽게 구성할 수 있게 해주는 템플릿입니다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템플릿을 통해 보시는거와 메인화면과 게시물 작성 페이지를 만들었습니다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92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90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99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78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24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4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09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250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5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2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3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2453-B4E9-6240-8ADC-8537AE3CB849}" type="datetimeFigureOut">
              <a:rPr kumimoji="1" lang="ko-KR" altLang="en-US" smtClean="0"/>
              <a:t>2017. 10. 30.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37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5" Type="http://schemas.microsoft.com/office/2007/relationships/hdphoto" Target="../media/hdphoto6.wdp"/><Relationship Id="rId6" Type="http://schemas.openxmlformats.org/officeDocument/2006/relationships/image" Target="../media/image28.png"/><Relationship Id="rId7" Type="http://schemas.microsoft.com/office/2007/relationships/hdphoto" Target="../media/hdphoto7.wdp"/><Relationship Id="rId8" Type="http://schemas.openxmlformats.org/officeDocument/2006/relationships/image" Target="../media/image29.png"/><Relationship Id="rId9" Type="http://schemas.microsoft.com/office/2007/relationships/hdphoto" Target="../media/hdphoto8.wdp"/><Relationship Id="rId10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7" Type="http://schemas.openxmlformats.org/officeDocument/2006/relationships/image" Target="../media/image3.png"/><Relationship Id="rId8" Type="http://schemas.microsoft.com/office/2007/relationships/hdphoto" Target="../media/hdphoto3.wdp"/><Relationship Id="rId9" Type="http://schemas.microsoft.com/office/2007/relationships/hdphoto" Target="../media/hdphoto4.wdp"/><Relationship Id="rId10" Type="http://schemas.openxmlformats.org/officeDocument/2006/relationships/image" Target="../media/image4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5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image processing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24" y="1701544"/>
            <a:ext cx="3172069" cy="45995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2" y="2922413"/>
            <a:ext cx="4010018" cy="37162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" name="오른쪽 화살표[R] 19"/>
          <p:cNvSpPr/>
          <p:nvPr/>
        </p:nvSpPr>
        <p:spPr>
          <a:xfrm rot="11576264">
            <a:off x="4343315" y="5387195"/>
            <a:ext cx="893226" cy="177100"/>
          </a:xfrm>
          <a:prstGeom prst="rightArrow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Lazy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L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oading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79" y="3093297"/>
            <a:ext cx="7054108" cy="24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flicking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grpSp>
        <p:nvGrpSpPr>
          <p:cNvPr id="23" name="그룹 22"/>
          <p:cNvGrpSpPr/>
          <p:nvPr/>
        </p:nvGrpSpPr>
        <p:grpSpPr>
          <a:xfrm>
            <a:off x="4893507" y="3055118"/>
            <a:ext cx="3943350" cy="3121845"/>
            <a:chOff x="5892370" y="1686437"/>
            <a:chExt cx="4808029" cy="3915508"/>
          </a:xfrm>
        </p:grpSpPr>
        <p:grpSp>
          <p:nvGrpSpPr>
            <p:cNvPr id="17" name="그룹 16"/>
            <p:cNvGrpSpPr/>
            <p:nvPr/>
          </p:nvGrpSpPr>
          <p:grpSpPr>
            <a:xfrm>
              <a:off x="5892370" y="1686437"/>
              <a:ext cx="4808029" cy="3915508"/>
              <a:chOff x="5892370" y="1686437"/>
              <a:chExt cx="4808029" cy="3915508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1413" y="1686437"/>
                <a:ext cx="4798986" cy="3915508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76"/>
              <a:stretch/>
            </p:blipFill>
            <p:spPr>
              <a:xfrm>
                <a:off x="5892370" y="2329741"/>
                <a:ext cx="1780455" cy="2718784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843"/>
              <a:stretch/>
            </p:blipFill>
            <p:spPr>
              <a:xfrm>
                <a:off x="8809933" y="2460747"/>
                <a:ext cx="1890466" cy="2529547"/>
              </a:xfrm>
              <a:prstGeom prst="rect">
                <a:avLst/>
              </a:prstGeom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9553267" y="1696217"/>
              <a:ext cx="649405" cy="46322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bg1"/>
                  </a:solidFill>
                </a:rPr>
                <a:t>1/2</a:t>
              </a:r>
              <a:endParaRPr kumimoji="1"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307143" y="3055118"/>
            <a:ext cx="3935933" cy="3121845"/>
            <a:chOff x="5450643" y="-2847145"/>
            <a:chExt cx="4798986" cy="3915508"/>
          </a:xfrm>
        </p:grpSpPr>
        <p:grpSp>
          <p:nvGrpSpPr>
            <p:cNvPr id="18" name="그룹 17"/>
            <p:cNvGrpSpPr/>
            <p:nvPr/>
          </p:nvGrpSpPr>
          <p:grpSpPr>
            <a:xfrm>
              <a:off x="5450643" y="-2847145"/>
              <a:ext cx="4798986" cy="3915508"/>
              <a:chOff x="5450643" y="-2847145"/>
              <a:chExt cx="4798986" cy="3915508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0643" y="-2847145"/>
                <a:ext cx="4798986" cy="3915508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0268" y="-2186969"/>
                <a:ext cx="2852221" cy="2718784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9144000" y="-2847145"/>
              <a:ext cx="670500" cy="46322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>
                  <a:solidFill>
                    <a:schemeClr val="bg1"/>
                  </a:solidFill>
                </a:rPr>
                <a:t>1/2</a:t>
              </a:r>
              <a:endParaRPr kumimoji="1" lang="ko-KR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06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13753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925551" y="72705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추가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2040673" y="5843239"/>
            <a:ext cx="115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zookeeper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1996068" y="656806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File server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494263" y="3211553"/>
            <a:ext cx="1237786" cy="1070517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solidFill>
                  <a:schemeClr val="tx1"/>
                </a:solidFill>
              </a:rPr>
              <a:t>Node1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47405" y="3211553"/>
            <a:ext cx="1237786" cy="1070517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547" y="3211552"/>
            <a:ext cx="1237786" cy="1070517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3689" y="3211551"/>
            <a:ext cx="1237786" cy="1070517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자기 디스크 15"/>
          <p:cNvSpPr/>
          <p:nvPr/>
        </p:nvSpPr>
        <p:spPr>
          <a:xfrm>
            <a:off x="3612996" y="5039541"/>
            <a:ext cx="1984142" cy="1349297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DB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꺾인 연결선[E] 17"/>
          <p:cNvCxnSpPr>
            <a:stCxn id="9" idx="2"/>
            <a:endCxn id="16" idx="1"/>
          </p:cNvCxnSpPr>
          <p:nvPr/>
        </p:nvCxnSpPr>
        <p:spPr>
          <a:xfrm rot="16200000" flipH="1">
            <a:off x="2980376" y="3414849"/>
            <a:ext cx="757471" cy="2491911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15" idx="2"/>
            <a:endCxn id="16" idx="1"/>
          </p:cNvCxnSpPr>
          <p:nvPr/>
        </p:nvCxnSpPr>
        <p:spPr>
          <a:xfrm rot="5400000">
            <a:off x="5610089" y="3277047"/>
            <a:ext cx="757473" cy="2767515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/>
          <p:cNvCxnSpPr>
            <a:stCxn id="13" idx="2"/>
            <a:endCxn id="16" idx="1"/>
          </p:cNvCxnSpPr>
          <p:nvPr/>
        </p:nvCxnSpPr>
        <p:spPr>
          <a:xfrm rot="16200000" flipH="1">
            <a:off x="3856947" y="4291420"/>
            <a:ext cx="757471" cy="73876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14" idx="2"/>
            <a:endCxn id="16" idx="1"/>
          </p:cNvCxnSpPr>
          <p:nvPr/>
        </p:nvCxnSpPr>
        <p:spPr>
          <a:xfrm rot="5400000">
            <a:off x="4733518" y="4153619"/>
            <a:ext cx="757472" cy="10143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원통[C] 25"/>
          <p:cNvSpPr/>
          <p:nvPr/>
        </p:nvSpPr>
        <p:spPr>
          <a:xfrm rot="5400000">
            <a:off x="4636835" y="-410716"/>
            <a:ext cx="212068" cy="6497212"/>
          </a:xfrm>
          <a:prstGeom prst="can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672366" y="2805809"/>
            <a:ext cx="45719" cy="45719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꺾인 연결선[E] 30"/>
          <p:cNvCxnSpPr>
            <a:stCxn id="9" idx="0"/>
          </p:cNvCxnSpPr>
          <p:nvPr/>
        </p:nvCxnSpPr>
        <p:spPr>
          <a:xfrm rot="5400000" flipH="1" flipV="1">
            <a:off x="3179099" y="1785586"/>
            <a:ext cx="360025" cy="249191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13" idx="0"/>
          </p:cNvCxnSpPr>
          <p:nvPr/>
        </p:nvCxnSpPr>
        <p:spPr>
          <a:xfrm rot="5400000" flipH="1" flipV="1">
            <a:off x="4055670" y="2662157"/>
            <a:ext cx="360025" cy="73876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4" idx="0"/>
          </p:cNvCxnSpPr>
          <p:nvPr/>
        </p:nvCxnSpPr>
        <p:spPr>
          <a:xfrm rot="16200000" flipV="1">
            <a:off x="4932242" y="2524353"/>
            <a:ext cx="360024" cy="10143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/>
          <p:cNvCxnSpPr>
            <a:stCxn id="15" idx="0"/>
          </p:cNvCxnSpPr>
          <p:nvPr/>
        </p:nvCxnSpPr>
        <p:spPr>
          <a:xfrm rot="16200000" flipV="1">
            <a:off x="5948395" y="1787364"/>
            <a:ext cx="360027" cy="248834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7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43" y="517415"/>
            <a:ext cx="4690857" cy="34838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85" y="4408448"/>
            <a:ext cx="3194297" cy="1903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91" y="4001294"/>
            <a:ext cx="3494049" cy="26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API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275" y="915792"/>
            <a:ext cx="1789864" cy="20546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75177" y="3080043"/>
            <a:ext cx="8058962" cy="3515458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11563" y="3797083"/>
            <a:ext cx="1477594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11563" y="4477021"/>
            <a:ext cx="1477594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75288" y="3790529"/>
            <a:ext cx="6219321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조회합니다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lang="en-US" altLang="ko-KR" sz="1400" b="1" dirty="0" smtClean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리스트를 조회하고 해당 도큐먼트에 대한 자세한 정보를 가져온다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75288" y="4473116"/>
            <a:ext cx="6219321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URL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요청하면 리소스를 생성한다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5288" y="5155702"/>
            <a:ext cx="6219321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수정한다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1564" y="3266084"/>
            <a:ext cx="1468432" cy="433594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METHOD</a:t>
            </a:r>
            <a:endParaRPr lang="ko-KR" altLang="en-US" sz="16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90085" y="3256882"/>
            <a:ext cx="6180755" cy="433594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역할</a:t>
            </a:r>
            <a:endParaRPr lang="ko-KR" altLang="en-US" sz="16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1563" y="5151088"/>
            <a:ext cx="1477594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563" y="5831026"/>
            <a:ext cx="1477594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63403" y="5847884"/>
            <a:ext cx="6219321" cy="5825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r>
              <a:rPr lang="ko-KR" altLang="en-US" sz="14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리소스를 삭제한다</a:t>
            </a:r>
            <a:r>
              <a:rPr lang="en-US" altLang="ko-KR" sz="14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4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26784" y="2157967"/>
            <a:ext cx="19720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127.0.0.1:8080/file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&gt; 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base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Feature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Hadoop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mahout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02282"/>
            <a:ext cx="5879178" cy="3220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3838" y="7768954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 </a:t>
            </a: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나와 비슷한 취향을 가진 유저가 소비한 상품을 기반으로 추천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314" y="1027907"/>
            <a:ext cx="3517900" cy="379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4728" y="8300818"/>
            <a:ext cx="63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base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유저의 이전 활동에 기반하여 연관성있는 상품 추천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2104" y="5341806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Item Based</a:t>
            </a:r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18662" y="629715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User Based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9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알고리즘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740" y="1395303"/>
            <a:ext cx="4138298" cy="31738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92" y="4290327"/>
            <a:ext cx="4682715" cy="2105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9761" y="4786732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Cosine Similarity</a:t>
            </a:r>
          </a:p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(=pearson Correlation Similarity)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49755" y="1825625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Euclidean Distance Similarity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8476" y="3887010"/>
            <a:ext cx="2405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Tanimoto Coefficient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 Project 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개요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Outstagram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이란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Architecture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주요 기술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UI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File Server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Recommend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Security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lang="ko-KR" altLang="en-US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계획 및 결과 </a:t>
            </a:r>
            <a:r>
              <a:rPr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정리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based filtering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22083"/>
            <a:ext cx="2919489" cy="2365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01" y="3030098"/>
            <a:ext cx="3878826" cy="29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738400" y="2753012"/>
            <a:ext cx="6077261" cy="3891776"/>
            <a:chOff x="978925" y="2742354"/>
            <a:chExt cx="3436374" cy="356954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r="44989"/>
            <a:stretch/>
          </p:blipFill>
          <p:spPr>
            <a:xfrm>
              <a:off x="978925" y="2742354"/>
              <a:ext cx="3436374" cy="3569545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2889" l="23583" r="76250">
                          <a14:foregroundMark x1="53917" y1="45481" x2="53917" y2="45481"/>
                          <a14:foregroundMark x1="50583" y1="35704" x2="50583" y2="35704"/>
                          <a14:foregroundMark x1="41500" y1="72593" x2="41500" y2="72593"/>
                          <a14:foregroundMark x1="27917" y1="75556" x2="27917" y2="75556"/>
                          <a14:foregroundMark x1="42667" y1="28889" x2="42667" y2="28889"/>
                          <a14:foregroundMark x1="33583" y1="81037" x2="33583" y2="81037"/>
                          <a14:foregroundMark x1="64167" y1="82370" x2="64167" y2="82370"/>
                        </a14:backgroundRemoval>
                      </a14:imgEffect>
                    </a14:imgLayer>
                  </a14:imgProps>
                </a:ext>
              </a:extLst>
            </a:blip>
            <a:srcRect l="22883" r="22744" b="4114"/>
            <a:stretch/>
          </p:blipFill>
          <p:spPr>
            <a:xfrm>
              <a:off x="2457452" y="2996011"/>
              <a:ext cx="694458" cy="688886"/>
            </a:xfrm>
            <a:prstGeom prst="rect">
              <a:avLst/>
            </a:prstGeom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Feature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36" b="100000" l="0" r="100000"/>
                    </a14:imgEffect>
                  </a14:imgLayer>
                </a14:imgProps>
              </a:ext>
            </a:extLst>
          </a:blip>
          <a:srcRect t="41093" r="6722" b="4481"/>
          <a:stretch/>
        </p:blipFill>
        <p:spPr>
          <a:xfrm>
            <a:off x="2755226" y="4926966"/>
            <a:ext cx="962404" cy="51474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backgroundMark x1="63529" y1="54118" x2="63529" y2="54118"/>
                        <a14:backgroundMark x1="37059" y1="51176" x2="37059" y2="51176"/>
                        <a14:backgroundMark x1="61765" y1="49412" x2="61765" y2="49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9313" y="5553377"/>
            <a:ext cx="758522" cy="758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9607" y="3899736"/>
            <a:ext cx="947163" cy="7672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5519" y="4599943"/>
            <a:ext cx="899681" cy="6747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7835" y="3029567"/>
            <a:ext cx="1075368" cy="545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386361" y="4337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수집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954156" y="509003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간접적 임플릭트 피드백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6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Mahout collaborative filtering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예제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영화 추천 예제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Classification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751" y="4385300"/>
            <a:ext cx="4906864" cy="2053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02" y="522717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예제 코드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0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 bubble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46" y="2313987"/>
            <a:ext cx="3136900" cy="2590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535" y="4147781"/>
            <a:ext cx="3013508" cy="23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XSS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ecurity</a:t>
            </a:r>
          </a:p>
        </p:txBody>
      </p:sp>
    </p:spTree>
    <p:extLst>
      <p:ext uri="{BB962C8B-B14F-4D97-AF65-F5344CB8AC3E}">
        <p14:creationId xmlns:p14="http://schemas.microsoft.com/office/powerpoint/2010/main" val="430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9" y="1690689"/>
            <a:ext cx="1452716" cy="1452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8"/>
          <a:stretch/>
        </p:blipFill>
        <p:spPr>
          <a:xfrm>
            <a:off x="517138" y="4463077"/>
            <a:ext cx="2812950" cy="11919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8" y="2972601"/>
            <a:ext cx="2815895" cy="10236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426" y="3523827"/>
            <a:ext cx="4971742" cy="261112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1" name="아래쪽 화살표[D] 10"/>
          <p:cNvSpPr/>
          <p:nvPr/>
        </p:nvSpPr>
        <p:spPr>
          <a:xfrm>
            <a:off x="1679978" y="3895574"/>
            <a:ext cx="487270" cy="720000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25400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804" y="4016870"/>
            <a:ext cx="431909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XSS filter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555" y="1426113"/>
            <a:ext cx="4558420" cy="2746570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23025" y="3622255"/>
            <a:ext cx="5029200" cy="1479983"/>
            <a:chOff x="2003495" y="5104423"/>
            <a:chExt cx="6110252" cy="1841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495" y="5117123"/>
              <a:ext cx="2806700" cy="18288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747" y="5104423"/>
              <a:ext cx="3048000" cy="1841500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/>
            <p:nvPr/>
          </p:nvCxnSpPr>
          <p:spPr>
            <a:xfrm flipH="1">
              <a:off x="4714875" y="6127750"/>
              <a:ext cx="533401" cy="501650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4" y="5138615"/>
            <a:ext cx="6872161" cy="9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security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542519" y="3366030"/>
            <a:ext cx="8058962" cy="2810933"/>
            <a:chOff x="1871791" y="4447903"/>
            <a:chExt cx="9177786" cy="3271482"/>
          </a:xfrm>
        </p:grpSpPr>
        <p:sp>
          <p:nvSpPr>
            <p:cNvPr id="87" name="직사각형 86"/>
            <p:cNvSpPr/>
            <p:nvPr/>
          </p:nvSpPr>
          <p:spPr>
            <a:xfrm>
              <a:off x="1871791" y="4447903"/>
              <a:ext cx="9177786" cy="3271482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27112" y="5282424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시스템 접근 시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등록된 사용자인지 확인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27112" y="6073765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로그인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525403" y="5274797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접근 후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인증된 사용자에게 권한을 부여하는 것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25403" y="6069220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권한에 따라 사용 가능한 기능이 제한됨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525403" y="6863642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등급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일반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/VIP/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관리자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27112" y="4664425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Authentication</a:t>
              </a:r>
              <a:endParaRPr lang="ko-KR" altLang="en-US" sz="1600" b="1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525403" y="4653716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Authorization</a:t>
              </a:r>
              <a:endParaRPr lang="ko-KR" altLang="en-US" sz="1600" b="1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70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security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1151690" y="2811348"/>
            <a:ext cx="7643599" cy="2701276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267240" y="2940996"/>
            <a:ext cx="332263" cy="245896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Filterproxy</a:t>
            </a:r>
            <a:endParaRPr lang="ko-KR" altLang="en-US" sz="12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142797" y="2940995"/>
            <a:ext cx="5208168" cy="2458969"/>
          </a:xfrm>
          <a:prstGeom prst="rect">
            <a:avLst/>
          </a:prstGeom>
          <a:solidFill>
            <a:schemeClr val="bg1"/>
          </a:solidFill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01945" y="3003734"/>
            <a:ext cx="4965936" cy="22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800" b="1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altLang="ko-KR" sz="1600" dirty="0">
                <a:solidFill>
                  <a:schemeClr val="accent1"/>
                </a:solidFill>
                <a:latin typeface="Nanum Gothic" charset="-127"/>
                <a:ea typeface="Nanum Gothic" charset="-127"/>
                <a:cs typeface="Nanum Gothic" charset="-127"/>
              </a:rPr>
              <a:t>SpringSecurityFilter</a:t>
            </a:r>
            <a:endParaRPr lang="ko-KR" altLang="en-US" sz="1600" dirty="0">
              <a:solidFill>
                <a:schemeClr val="accent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329022" y="3764033"/>
            <a:ext cx="4838858" cy="1514392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329024" y="3380565"/>
            <a:ext cx="4838857" cy="30288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Filter Chain</a:t>
            </a:r>
            <a:endParaRPr lang="ko-KR" altLang="en-US" sz="16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2" name="오른쪽 화살표 99"/>
          <p:cNvSpPr/>
          <p:nvPr/>
        </p:nvSpPr>
        <p:spPr>
          <a:xfrm>
            <a:off x="428742" y="3531752"/>
            <a:ext cx="82920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0" y="3309651"/>
            <a:ext cx="1084155" cy="229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Request</a:t>
            </a:r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4" name="오른쪽 화살표 101"/>
          <p:cNvSpPr/>
          <p:nvPr/>
        </p:nvSpPr>
        <p:spPr>
          <a:xfrm rot="10800000">
            <a:off x="420673" y="4735382"/>
            <a:ext cx="82920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3094" y="4505481"/>
            <a:ext cx="1121234" cy="229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Response</a:t>
            </a:r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오른쪽 화살표 104"/>
          <p:cNvSpPr/>
          <p:nvPr/>
        </p:nvSpPr>
        <p:spPr>
          <a:xfrm>
            <a:off x="1594533" y="3531752"/>
            <a:ext cx="54826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7" name="오른쪽 화살표 105"/>
          <p:cNvSpPr/>
          <p:nvPr/>
        </p:nvSpPr>
        <p:spPr>
          <a:xfrm rot="10800000">
            <a:off x="1606311" y="4735382"/>
            <a:ext cx="54826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오른쪽 화살표 116"/>
          <p:cNvSpPr/>
          <p:nvPr/>
        </p:nvSpPr>
        <p:spPr>
          <a:xfrm>
            <a:off x="7348525" y="3523613"/>
            <a:ext cx="54826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오른쪽 화살표 117"/>
          <p:cNvSpPr/>
          <p:nvPr/>
        </p:nvSpPr>
        <p:spPr>
          <a:xfrm rot="10800000">
            <a:off x="7360303" y="4727244"/>
            <a:ext cx="548264" cy="96078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912576" y="2930571"/>
            <a:ext cx="664526" cy="2442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rtlCol="0" anchor="ctr"/>
          <a:lstStyle/>
          <a:p>
            <a:pPr algn="ctr"/>
            <a:r>
              <a:rPr lang="en-US" altLang="ko-KR" sz="13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Dispatcher</a:t>
            </a:r>
          </a:p>
          <a:p>
            <a:pPr algn="ctr"/>
            <a:r>
              <a:rPr lang="en-US" altLang="ko-KR" sz="13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Servlet</a:t>
            </a:r>
            <a:endParaRPr lang="en-US" altLang="ko-KR" sz="13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53471" y="4030246"/>
            <a:ext cx="1007920" cy="9596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Filter 1</a:t>
            </a:r>
            <a:endParaRPr lang="ko-KR" altLang="en-US" sz="16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673506" y="4030246"/>
            <a:ext cx="1007920" cy="9596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Filter 2</a:t>
            </a:r>
            <a:endParaRPr lang="ko-KR" altLang="en-US" sz="16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113575" y="4030246"/>
            <a:ext cx="1007920" cy="9596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Filter N</a:t>
            </a:r>
            <a:endParaRPr lang="ko-KR" altLang="en-US" sz="16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893541" y="4030246"/>
            <a:ext cx="1007920" cy="959634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ko-KR" sz="16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r>
              <a:rPr lang="en-US" altLang="ko-KR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6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1" name="오른쪽 화살표 113"/>
          <p:cNvSpPr/>
          <p:nvPr/>
        </p:nvSpPr>
        <p:spPr>
          <a:xfrm rot="16200000">
            <a:off x="2795343" y="3792013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오른쪽 화살표 107"/>
          <p:cNvSpPr/>
          <p:nvPr/>
        </p:nvSpPr>
        <p:spPr>
          <a:xfrm rot="5400000">
            <a:off x="2540143" y="3794075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9" name="오른쪽 화살표 109"/>
          <p:cNvSpPr/>
          <p:nvPr/>
        </p:nvSpPr>
        <p:spPr>
          <a:xfrm rot="16200000">
            <a:off x="6489327" y="3793420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0" name="오른쪽 화살표 112"/>
          <p:cNvSpPr/>
          <p:nvPr/>
        </p:nvSpPr>
        <p:spPr>
          <a:xfrm rot="5400000">
            <a:off x="6179173" y="3795705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오른쪽 화살표 113"/>
          <p:cNvSpPr/>
          <p:nvPr/>
        </p:nvSpPr>
        <p:spPr>
          <a:xfrm>
            <a:off x="3274308" y="4646492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오른쪽 화살표 107"/>
          <p:cNvSpPr/>
          <p:nvPr/>
        </p:nvSpPr>
        <p:spPr>
          <a:xfrm rot="10800000">
            <a:off x="3274308" y="4238153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오른쪽 화살표 113"/>
          <p:cNvSpPr/>
          <p:nvPr/>
        </p:nvSpPr>
        <p:spPr>
          <a:xfrm>
            <a:off x="4508376" y="4642775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오른쪽 화살표 107"/>
          <p:cNvSpPr/>
          <p:nvPr/>
        </p:nvSpPr>
        <p:spPr>
          <a:xfrm rot="10800000">
            <a:off x="4508376" y="4234436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오른쪽 화살표 113"/>
          <p:cNvSpPr/>
          <p:nvPr/>
        </p:nvSpPr>
        <p:spPr>
          <a:xfrm>
            <a:off x="5735011" y="4642774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오른쪽 화살표 107"/>
          <p:cNvSpPr/>
          <p:nvPr/>
        </p:nvSpPr>
        <p:spPr>
          <a:xfrm rot="10800000">
            <a:off x="5735011" y="4234435"/>
            <a:ext cx="568800" cy="16150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6862457" y="7494122"/>
            <a:ext cx="4563086" cy="591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  <p:grpSp>
        <p:nvGrpSpPr>
          <p:cNvPr id="2" name="그룹 1"/>
          <p:cNvGrpSpPr/>
          <p:nvPr/>
        </p:nvGrpSpPr>
        <p:grpSpPr>
          <a:xfrm>
            <a:off x="1525106" y="494516"/>
            <a:ext cx="6131756" cy="6173913"/>
            <a:chOff x="1625467" y="394155"/>
            <a:chExt cx="6131756" cy="6173913"/>
          </a:xfrm>
        </p:grpSpPr>
        <p:sp>
          <p:nvSpPr>
            <p:cNvPr id="7" name="직사각형 6"/>
            <p:cNvSpPr/>
            <p:nvPr/>
          </p:nvSpPr>
          <p:spPr>
            <a:xfrm>
              <a:off x="1625467" y="394155"/>
              <a:ext cx="6131756" cy="6173913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76098" y="986921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(9/25~9/29)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76098" y="1514292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(10/2~10/6)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17959" y="96997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과제 선정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PC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환경 세팅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OSS workspace 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생성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17959" y="150089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기술조사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/>
              </a:r>
              <a:b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</a:b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네아로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Flicker, clustring, Image Processing, HTTPS,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17959" y="203181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상위 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아키텍처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Clustring, Hadoop, Zookeeper)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서버 생성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76099" y="572035"/>
              <a:ext cx="1184582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600" b="1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기간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600" b="1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33141" y="562833"/>
              <a:ext cx="4460407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계획 및 결과 정리</a:t>
              </a:r>
              <a:endParaRPr lang="ko-KR" altLang="en-US" sz="1600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76098" y="2041663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(10/16~10/20)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76098" y="2569034"/>
              <a:ext cx="1191973" cy="858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(10/23~10/27)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80588" y="4856231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6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(11/13~11/17)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80588" y="5383602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7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(11/20~11/24)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74153" y="3470624"/>
              <a:ext cx="1191973" cy="5257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(10/30~11/3)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74153" y="4039589"/>
              <a:ext cx="1191973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(11/6~11/10)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25519" y="2562736"/>
              <a:ext cx="4488238" cy="858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(Hadoop, Mahout, Zookeeper)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ERD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Mysql 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설치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배포 설정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웹 어플리케이션 페이지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Bootstrap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30009" y="485404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개선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알고리즘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서버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(Clustring)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130009" y="538496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처리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 설정 적용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(HTTP, XSS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23574" y="3467875"/>
              <a:ext cx="4488238" cy="5191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테이블 생성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임시 데이터 추가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 기능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업로드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 화면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23574" y="4033851"/>
              <a:ext cx="4488238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관리기능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텍스트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해시태그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친구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좋아요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mr-IN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–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진행중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네아로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mr-IN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–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예정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기능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중간 발표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73331" y="5910969"/>
              <a:ext cx="1191973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8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(11/20~11/24)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22752" y="5915885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오류 처리 및 보안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최종 발표</a:t>
              </a:r>
              <a:endParaRPr lang="ko-KR" altLang="en-US" sz="900" b="1">
                <a:solidFill>
                  <a:srgbClr val="0432FF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3" name="제목 1"/>
          <p:cNvSpPr txBox="1">
            <a:spLocks/>
          </p:cNvSpPr>
          <p:nvPr/>
        </p:nvSpPr>
        <p:spPr>
          <a:xfrm>
            <a:off x="109366" y="-99964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진행사항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8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1748495" y="2801588"/>
            <a:ext cx="1527140" cy="13864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377">
                        <a14:foregroundMark x1="16667" y1="47826" x2="16667" y2="47826"/>
                        <a14:foregroundMark x1="13043" y1="41304" x2="13043" y2="41304"/>
                        <a14:foregroundMark x1="57971" y1="39130" x2="57971" y2="3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65"/>
          <a:stretch/>
        </p:blipFill>
        <p:spPr>
          <a:xfrm>
            <a:off x="1748495" y="4141700"/>
            <a:ext cx="1527140" cy="58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88889" l="685" r="89726">
                        <a14:foregroundMark x1="12329" y1="34921" x2="12329" y2="3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8387" b="6584"/>
          <a:stretch/>
        </p:blipFill>
        <p:spPr>
          <a:xfrm>
            <a:off x="5635756" y="4160214"/>
            <a:ext cx="1698693" cy="636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5658906" y="2831677"/>
            <a:ext cx="1527140" cy="1386412"/>
          </a:xfrm>
          <a:prstGeom prst="rect">
            <a:avLst/>
          </a:prstGeom>
        </p:spPr>
      </p:pic>
      <p:sp>
        <p:nvSpPr>
          <p:cNvPr id="13" name="오른쪽 화살표[R] 12"/>
          <p:cNvSpPr/>
          <p:nvPr/>
        </p:nvSpPr>
        <p:spPr>
          <a:xfrm>
            <a:off x="4051139" y="3320344"/>
            <a:ext cx="891251" cy="66134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0" b="96503" l="3654" r="89701">
                        <a14:foregroundMark x1="14618" y1="72727" x2="1461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8866" y="2622612"/>
            <a:ext cx="582411" cy="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/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14785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9" y="3292061"/>
            <a:ext cx="4646668" cy="3144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023" y="1795562"/>
            <a:ext cx="5107413" cy="29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1859466"/>
            <a:ext cx="8095785" cy="38375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5434" y="208527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&lt;</a:t>
            </a:r>
            <a:r>
              <a:rPr kumimoji="1" lang="ko-KR" altLang="en-US" sz="1400" dirty="0" smtClean="0"/>
              <a:t>웹 메인</a:t>
            </a:r>
            <a:r>
              <a:rPr kumimoji="1" lang="en-US" altLang="ko-KR" sz="1400" dirty="0" smtClean="0"/>
              <a:t>&gt;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1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613"/>
            <a:ext cx="91440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Server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0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&gt; 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Bootstrap</a:t>
            </a: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I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mage Processing 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Lazy Loading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Flicking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Bootstrap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71" y="1825625"/>
            <a:ext cx="4010018" cy="37162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953" r="1383" b="953"/>
          <a:stretch/>
        </p:blipFill>
        <p:spPr>
          <a:xfrm>
            <a:off x="1309659" y="3149681"/>
            <a:ext cx="2058470" cy="32493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5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2541</TotalTime>
  <Words>1890</Words>
  <Application>Microsoft Macintosh PowerPoint</Application>
  <PresentationFormat>화면 슬라이드 쇼(4:3)</PresentationFormat>
  <Paragraphs>319</Paragraphs>
  <Slides>30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맑은 고딕</vt:lpstr>
      <vt:lpstr>Calibri</vt:lpstr>
      <vt:lpstr>Calibri Light</vt:lpstr>
      <vt:lpstr>Nanum Gothic</vt:lpstr>
      <vt:lpstr>Arial</vt:lpstr>
      <vt:lpstr>Office 테마</vt:lpstr>
      <vt:lpstr> Outstagram </vt:lpstr>
      <vt:lpstr>목차</vt:lpstr>
      <vt:lpstr>Outstagram?</vt:lpstr>
      <vt:lpstr>Outstagram?</vt:lpstr>
      <vt:lpstr>Architecture</vt:lpstr>
      <vt:lpstr>Architecture</vt:lpstr>
      <vt:lpstr>주요 기술</vt:lpstr>
      <vt:lpstr>주요 기술 &gt; UI</vt:lpstr>
      <vt:lpstr>UI</vt:lpstr>
      <vt:lpstr>UI</vt:lpstr>
      <vt:lpstr>UI</vt:lpstr>
      <vt:lpstr>UI</vt:lpstr>
      <vt:lpstr>주요 기술 &gt; File Server</vt:lpstr>
      <vt:lpstr>File Server</vt:lpstr>
      <vt:lpstr>File Server</vt:lpstr>
      <vt:lpstr>File Server</vt:lpstr>
      <vt:lpstr>주요 기술 &gt; Recommend</vt:lpstr>
      <vt:lpstr>Recommend</vt:lpstr>
      <vt:lpstr>Recommend</vt:lpstr>
      <vt:lpstr>Recommend</vt:lpstr>
      <vt:lpstr>Recommend</vt:lpstr>
      <vt:lpstr>Recommend</vt:lpstr>
      <vt:lpstr>Recommend</vt:lpstr>
      <vt:lpstr>주요 기술 &gt; Security</vt:lpstr>
      <vt:lpstr>Security</vt:lpstr>
      <vt:lpstr>Security</vt:lpstr>
      <vt:lpstr>Security</vt:lpstr>
      <vt:lpstr>Security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</dc:title>
  <dc:creator>Microsoft Office 사용자</dc:creator>
  <cp:lastModifiedBy>Microsoft Office 사용자</cp:lastModifiedBy>
  <cp:revision>130</cp:revision>
  <dcterms:created xsi:type="dcterms:W3CDTF">2017-10-27T09:21:14Z</dcterms:created>
  <dcterms:modified xsi:type="dcterms:W3CDTF">2017-10-30T14:57:32Z</dcterms:modified>
</cp:coreProperties>
</file>